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slide showing the layout. Replace the subtitle fields. Draft for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slide showing the layout. Section divider. Draft for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slide showing the layout. Copy from the brand messaging. Draft for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slide showing the layout. Copy from the brand messaging. Draft for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slide showing the layout. Only real, approved numbers. Never invent one. Draft for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slide showing the layout. Only real quotes with written approval. Draft for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slide showing the layout. Add a real photo per the imagery rules. Draft for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 slide showing the layout. Contact details supplied by Nick. Draft for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rcava Title">
    <p:bg>
      <p:bgPr>
        <a:solidFill>
          <a:srgbClr val="1418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Logo 20" descr="Orcava Consulting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2800" y="812800"/>
            <a:ext cx="2667000" cy="76200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812800" y="1651000"/>
            <a:ext cx="10566400" cy="3175000"/>
          </a:xfrm>
        </p:spPr>
        <p:txBody>
          <a:bodyPr wrap="square" lIns="0" tIns="0" rIns="0" bIns="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6000" b="0" i="0">
                <a:solidFill>
                  <a:srgbClr val="FBFCF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812800" y="5080000"/>
            <a:ext cx="8255000" cy="762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600" b="0" i="0">
                <a:solidFill>
                  <a:srgbClr val="D5DBD8"/>
                </a:solidFill>
                <a:latin typeface="IBM Plex Sans"/>
                <a:cs typeface="IBM Plex Sans"/>
              </a:defRPr>
            </a:lvl1pPr>
          </a:lstStyle>
          <a:p>
            <a:r>
              <a:rPr lang="en-US"/>
              <a:t>Subtitle, audience, or date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rcava Content">
    <p:bg>
      <p:bgPr>
        <a:solidFill>
          <a:srgbClr val="FB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bel"/>
          <p:cNvSpPr>
            <a:spLocks noGrp="1"/>
          </p:cNvSpPr>
          <p:nvPr>
            <p:ph type="body" idx="13"/>
          </p:nvPr>
        </p:nvSpPr>
        <p:spPr>
          <a:xfrm>
            <a:off x="812800" y="812800"/>
            <a:ext cx="7620000" cy="254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200" b="0" i="0" cap="all">
                <a:solidFill>
                  <a:srgbClr val="56616B"/>
                </a:solidFill>
                <a:latin typeface="IBM Plex Mono Medium"/>
                <a:cs typeface="IBM Plex Mono Medium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12800" y="1168400"/>
            <a:ext cx="10566400" cy="1270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2200" b="0" i="0">
                <a:solidFill>
                  <a:srgbClr val="14181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Slide headline in one or two lines</a:t>
            </a:r>
          </a:p>
        </p:txBody>
      </p:sp>
      <p:sp>
        <p:nvSpPr>
          <p:cNvPr id="4" name="Content"/>
          <p:cNvSpPr>
            <a:spLocks noGrp="1"/>
          </p:cNvSpPr>
          <p:nvPr>
            <p:ph type="body" idx="1"/>
          </p:nvPr>
        </p:nvSpPr>
        <p:spPr>
          <a:xfrm>
            <a:off x="812800" y="2667000"/>
            <a:ext cx="6985000" cy="3302000"/>
          </a:xfrm>
        </p:spPr>
        <p:txBody>
          <a:bodyPr wrap="square" lIns="0" tIns="0" rIns="0" bIns="0" anchor="t">
            <a:normAutofit/>
          </a:bodyPr>
          <a:lstStyle>
            <a:lvl1pPr marL="342900" indent="-342900"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1600" b="0" i="0">
                <a:solidFill>
                  <a:srgbClr val="14181B"/>
                </a:solidFill>
                <a:latin typeface="IBM Plex Sans"/>
                <a:cs typeface="IBM Plex Sans"/>
              </a:defRPr>
            </a:lvl1pPr>
          </a:lstStyle>
          <a:p>
            <a:r>
              <a:rPr lang="en-US"/>
              <a:t>Body text, near 35 words</a:t>
            </a:r>
          </a:p>
        </p:txBody>
      </p:sp>
      <p:pic>
        <p:nvPicPr>
          <p:cNvPr id="20" name="Logo 20" descr="Orcava Consulting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4400" y="6197600"/>
            <a:ext cx="304800" cy="304800"/>
          </a:xfrm>
          <a:prstGeom prst="rect">
            <a:avLst/>
          </a:prstGeom>
        </p:spPr>
      </p:pic>
      <p:sp>
        <p:nvSpPr>
          <p:cNvPr id="90" name="Label 90"/>
          <p:cNvSpPr txBox="1"/>
          <p:nvPr userDrawn="1"/>
        </p:nvSpPr>
        <p:spPr>
          <a:xfrm>
            <a:off x="812800" y="6299200"/>
            <a:ext cx="5715000" cy="203200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r>
              <a:rPr lang="en-US" sz="1200" cap="all">
                <a:solidFill>
                  <a:srgbClr val="56616B"/>
                </a:solidFill>
                <a:latin typeface="IBM Plex Mono Medium"/>
              </a:rPr>
              <a:t>Orcava Consulting</a:t>
            </a:r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rcava Section">
    <p:bg>
      <p:bgPr>
        <a:solidFill>
          <a:srgbClr val="1418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ar 21"/>
          <p:cNvSpPr/>
          <p:nvPr userDrawn="1"/>
        </p:nvSpPr>
        <p:spPr>
          <a:xfrm>
            <a:off x="812800" y="2540000"/>
            <a:ext cx="609600" cy="50800"/>
          </a:xfrm>
          <a:prstGeom prst="rect">
            <a:avLst/>
          </a:prstGeom>
          <a:solidFill>
            <a:srgbClr val="43C9A5"/>
          </a:solidFill>
          <a:ln>
            <a:noFill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12800" y="2794000"/>
            <a:ext cx="9525000" cy="1778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  <a:defRPr sz="3600" b="0" i="0">
                <a:solidFill>
                  <a:srgbClr val="FBFCF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ection label"/>
          <p:cNvSpPr>
            <a:spLocks noGrp="1"/>
          </p:cNvSpPr>
          <p:nvPr>
            <p:ph type="body" idx="1"/>
          </p:nvPr>
        </p:nvSpPr>
        <p:spPr>
          <a:xfrm>
            <a:off x="812800" y="2032000"/>
            <a:ext cx="7620000" cy="3048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200" b="0" i="0" cap="all">
                <a:solidFill>
                  <a:srgbClr val="D5DBD8"/>
                </a:solidFill>
                <a:latin typeface="IBM Plex Mono Medium"/>
                <a:cs typeface="IBM Plex Mono Medium"/>
              </a:defRPr>
            </a:lvl1pPr>
          </a:lstStyle>
          <a:p>
            <a:r>
              <a:rPr lang="en-US"/>
              <a:t>Section 01</a:t>
            </a:r>
          </a:p>
        </p:txBody>
      </p:sp>
      <p:pic>
        <p:nvPicPr>
          <p:cNvPr id="20" name="Logo 20" descr="Orcava Consulting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2800" y="6045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rcava Two Column">
    <p:bg>
      <p:bgPr>
        <a:solidFill>
          <a:srgbClr val="FB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bel"/>
          <p:cNvSpPr>
            <a:spLocks noGrp="1"/>
          </p:cNvSpPr>
          <p:nvPr>
            <p:ph type="body" idx="13"/>
          </p:nvPr>
        </p:nvSpPr>
        <p:spPr>
          <a:xfrm>
            <a:off x="812800" y="812800"/>
            <a:ext cx="7620000" cy="254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200" b="0" i="0" cap="all">
                <a:solidFill>
                  <a:srgbClr val="56616B"/>
                </a:solidFill>
                <a:latin typeface="IBM Plex Mono Medium"/>
                <a:cs typeface="IBM Plex Mono Medium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12800" y="1168400"/>
            <a:ext cx="10566400" cy="1270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2200" b="0" i="0">
                <a:solidFill>
                  <a:srgbClr val="14181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Two ideas side by side</a:t>
            </a:r>
          </a:p>
        </p:txBody>
      </p:sp>
      <p:sp>
        <p:nvSpPr>
          <p:cNvPr id="4" name="Left column"/>
          <p:cNvSpPr>
            <a:spLocks noGrp="1"/>
          </p:cNvSpPr>
          <p:nvPr>
            <p:ph type="body" idx="1"/>
          </p:nvPr>
        </p:nvSpPr>
        <p:spPr>
          <a:xfrm>
            <a:off x="812800" y="2667000"/>
            <a:ext cx="5080000" cy="3302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  <a:defRPr sz="1600" b="0" i="0">
                <a:solidFill>
                  <a:srgbClr val="14181B"/>
                </a:solidFill>
                <a:latin typeface="IBM Plex Sans"/>
                <a:cs typeface="IBM Plex Sans"/>
              </a:defRPr>
            </a:lvl1pPr>
          </a:lstStyle>
          <a:p>
            <a:r>
              <a:rPr lang="en-US"/>
              <a:t>Left column</a:t>
            </a:r>
          </a:p>
        </p:txBody>
      </p:sp>
      <p:sp>
        <p:nvSpPr>
          <p:cNvPr id="5" name="Right column"/>
          <p:cNvSpPr>
            <a:spLocks noGrp="1"/>
          </p:cNvSpPr>
          <p:nvPr>
            <p:ph type="body" idx="2"/>
          </p:nvPr>
        </p:nvSpPr>
        <p:spPr>
          <a:xfrm>
            <a:off x="6299200" y="2667000"/>
            <a:ext cx="5080000" cy="3302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  <a:defRPr sz="1600" b="0" i="0">
                <a:solidFill>
                  <a:srgbClr val="14181B"/>
                </a:solidFill>
                <a:latin typeface="IBM Plex Sans"/>
                <a:cs typeface="IBM Plex Sans"/>
              </a:defRPr>
            </a:lvl1pPr>
          </a:lstStyle>
          <a:p>
            <a:r>
              <a:rPr lang="en-US"/>
              <a:t>Right column</a:t>
            </a:r>
          </a:p>
        </p:txBody>
      </p:sp>
      <p:pic>
        <p:nvPicPr>
          <p:cNvPr id="20" name="Logo 20" descr="Orcava Consulting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4400" y="6197600"/>
            <a:ext cx="304800" cy="304800"/>
          </a:xfrm>
          <a:prstGeom prst="rect">
            <a:avLst/>
          </a:prstGeom>
        </p:spPr>
      </p:pic>
      <p:sp>
        <p:nvSpPr>
          <p:cNvPr id="90" name="Label 90"/>
          <p:cNvSpPr txBox="1"/>
          <p:nvPr userDrawn="1"/>
        </p:nvSpPr>
        <p:spPr>
          <a:xfrm>
            <a:off x="812800" y="6299200"/>
            <a:ext cx="5715000" cy="203200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r>
              <a:rPr lang="en-US" sz="1200" cap="all">
                <a:solidFill>
                  <a:srgbClr val="56616B"/>
                </a:solidFill>
                <a:latin typeface="IBM Plex Mono Medium"/>
              </a:rPr>
              <a:t>Orcava Consulting</a:t>
            </a:r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Orcava Closing">
    <p:bg>
      <p:bgPr>
        <a:solidFill>
          <a:srgbClr val="1418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12800" y="1905000"/>
            <a:ext cx="9525000" cy="1905000"/>
          </a:xfrm>
        </p:spPr>
        <p:txBody>
          <a:bodyPr wrap="square" lIns="0" tIns="0" rIns="0" bIns="0" anchor="b">
            <a:normAutofit/>
          </a:bodyPr>
          <a:lstStyle>
            <a:lvl1pPr marL="0" indent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  <a:defRPr sz="3600" b="0" i="0">
                <a:solidFill>
                  <a:srgbClr val="FBFCF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Book a discovery call with Nick Sattler</a:t>
            </a:r>
          </a:p>
        </p:txBody>
      </p:sp>
      <p:sp>
        <p:nvSpPr>
          <p:cNvPr id="4" name="Contact"/>
          <p:cNvSpPr>
            <a:spLocks noGrp="1"/>
          </p:cNvSpPr>
          <p:nvPr>
            <p:ph type="body" idx="1"/>
          </p:nvPr>
        </p:nvSpPr>
        <p:spPr>
          <a:xfrm>
            <a:off x="812800" y="4064000"/>
            <a:ext cx="9525000" cy="1016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200" b="0" i="0">
                <a:solidFill>
                  <a:srgbClr val="D5DBD8"/>
                </a:solidFill>
                <a:latin typeface="IBM Plex Mono Medium"/>
                <a:cs typeface="IBM Plex Mono Medium"/>
              </a:defRPr>
            </a:lvl1pPr>
          </a:lstStyle>
          <a:p>
            <a:r>
              <a:rPr lang="en-US"/>
              <a:t>nicksattler1984@gmail.com  ·  702-531-4423  ·  orcavaconsulting.com</a:t>
            </a:r>
          </a:p>
        </p:txBody>
      </p:sp>
      <p:pic>
        <p:nvPicPr>
          <p:cNvPr id="20" name="Logo 20" descr="Orcava Consulting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2800" y="5410200"/>
            <a:ext cx="2222500" cy="635000"/>
          </a:xfrm>
          <a:prstGeom prst="rect">
            <a:avLst/>
          </a:prstGeom>
        </p:spPr>
      </p:pic>
      <p:sp>
        <p:nvSpPr>
          <p:cNvPr id="91" name="Label 91"/>
          <p:cNvSpPr txBox="1"/>
          <p:nvPr userDrawn="1"/>
        </p:nvSpPr>
        <p:spPr>
          <a:xfrm>
            <a:off x="6934200" y="5727700"/>
            <a:ext cx="4445000" cy="254000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r>
              <a:rPr lang="en-US" sz="1200">
                <a:solidFill>
                  <a:srgbClr val="D5DBD8"/>
                </a:solidFill>
                <a:latin typeface="IBM Plex Sans"/>
              </a:rPr>
              <a:t>Sales and marketing, run as one.</a:t>
            </a:r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rcava Stat">
    <p:bg>
      <p:bgPr>
        <a:solidFill>
          <a:srgbClr val="EEF1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bel"/>
          <p:cNvSpPr>
            <a:spLocks noGrp="1"/>
          </p:cNvSpPr>
          <p:nvPr>
            <p:ph type="body" idx="13"/>
          </p:nvPr>
        </p:nvSpPr>
        <p:spPr>
          <a:xfrm>
            <a:off x="812800" y="812800"/>
            <a:ext cx="7620000" cy="254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200" b="0" i="0" cap="all">
                <a:solidFill>
                  <a:srgbClr val="56616B"/>
                </a:solidFill>
                <a:latin typeface="IBM Plex Mono Medium"/>
                <a:cs typeface="IBM Plex Mono Medium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4" name="Number"/>
          <p:cNvSpPr>
            <a:spLocks noGrp="1"/>
          </p:cNvSpPr>
          <p:nvPr>
            <p:ph type="body" idx="1"/>
          </p:nvPr>
        </p:nvSpPr>
        <p:spPr>
          <a:xfrm>
            <a:off x="812800" y="1905000"/>
            <a:ext cx="10566400" cy="1905000"/>
          </a:xfrm>
        </p:spPr>
        <p:txBody>
          <a:bodyPr wrap="square" lIns="0" tIns="0" rIns="0" bIns="0" anchor="b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  <a:defRPr sz="6000" b="0" i="0">
                <a:solidFill>
                  <a:srgbClr val="14181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[00]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12800" y="4191000"/>
            <a:ext cx="8255000" cy="1270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2200" b="0" i="0">
                <a:solidFill>
                  <a:srgbClr val="14181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What the number means, with its source</a:t>
            </a:r>
          </a:p>
        </p:txBody>
      </p:sp>
      <p:sp>
        <p:nvSpPr>
          <p:cNvPr id="90" name="Label 90"/>
          <p:cNvSpPr txBox="1"/>
          <p:nvPr userDrawn="1"/>
        </p:nvSpPr>
        <p:spPr>
          <a:xfrm>
            <a:off x="812800" y="6299200"/>
            <a:ext cx="5715000" cy="203200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r>
              <a:rPr lang="en-US" sz="1200" cap="all">
                <a:solidFill>
                  <a:srgbClr val="56616B"/>
                </a:solidFill>
                <a:latin typeface="IBM Plex Mono Medium"/>
              </a:rPr>
              <a:t>Orcava Consulting</a:t>
            </a:r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rcava Quote">
    <p:bg>
      <p:bgPr>
        <a:solidFill>
          <a:srgbClr val="FB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ar 21"/>
          <p:cNvSpPr/>
          <p:nvPr userDrawn="1"/>
        </p:nvSpPr>
        <p:spPr>
          <a:xfrm>
            <a:off x="812800" y="1905000"/>
            <a:ext cx="50800" cy="2286000"/>
          </a:xfrm>
          <a:prstGeom prst="rect">
            <a:avLst/>
          </a:prstGeom>
          <a:solidFill>
            <a:srgbClr val="0F7A63"/>
          </a:solidFill>
          <a:ln>
            <a:noFill/>
          </a:ln>
        </p:spPr>
      </p:sp>
      <p:sp>
        <p:nvSpPr>
          <p:cNvPr id="4" name="Quote"/>
          <p:cNvSpPr>
            <a:spLocks noGrp="1"/>
          </p:cNvSpPr>
          <p:nvPr>
            <p:ph type="body" idx="1"/>
          </p:nvPr>
        </p:nvSpPr>
        <p:spPr>
          <a:xfrm>
            <a:off x="1168400" y="1905000"/>
            <a:ext cx="9525000" cy="2540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  <a:defRPr sz="3600" b="0" i="0">
                <a:solidFill>
                  <a:srgbClr val="14181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Quote, approved in writing</a:t>
            </a:r>
          </a:p>
        </p:txBody>
      </p:sp>
      <p:sp>
        <p:nvSpPr>
          <p:cNvPr id="2" name="Attribution"/>
          <p:cNvSpPr>
            <a:spLocks noGrp="1"/>
          </p:cNvSpPr>
          <p:nvPr>
            <p:ph type="title"/>
          </p:nvPr>
        </p:nvSpPr>
        <p:spPr>
          <a:xfrm>
            <a:off x="1168400" y="4826000"/>
            <a:ext cx="8255000" cy="381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200" b="0" i="0" cap="all">
                <a:solidFill>
                  <a:srgbClr val="56616B"/>
                </a:solidFill>
                <a:latin typeface="IBM Plex Mono Medium"/>
                <a:cs typeface="IBM Plex Mono Medium"/>
              </a:defRPr>
            </a:lvl1pPr>
          </a:lstStyle>
          <a:p>
            <a:r>
              <a:rPr lang="en-US"/>
              <a:t>Name, title, company</a:t>
            </a:r>
          </a:p>
        </p:txBody>
      </p:sp>
      <p:sp>
        <p:nvSpPr>
          <p:cNvPr id="90" name="Label 90"/>
          <p:cNvSpPr txBox="1"/>
          <p:nvPr userDrawn="1"/>
        </p:nvSpPr>
        <p:spPr>
          <a:xfrm>
            <a:off x="812800" y="6299200"/>
            <a:ext cx="5715000" cy="203200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r>
              <a:rPr lang="en-US" sz="1200" cap="all">
                <a:solidFill>
                  <a:srgbClr val="56616B"/>
                </a:solidFill>
                <a:latin typeface="IBM Plex Mono Medium"/>
              </a:rPr>
              <a:t>Orcava Consulting</a:t>
            </a:r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rcava Image">
    <p:bg>
      <p:bgPr>
        <a:solidFill>
          <a:srgbClr val="FB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mage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600" b="0" i="0">
                <a:solidFill>
                  <a:srgbClr val="14181B"/>
                </a:solidFill>
                <a:latin typeface="IBM Plex Sans"/>
                <a:cs typeface="IBM Plex Sans"/>
              </a:defRPr>
            </a:lvl1pPr>
          </a:lstStyle>
          <a:p>
            <a:r>
              <a:rPr lang="en-US"/>
              <a:t>Drop a photo: real people at work, natural light</a:t>
            </a:r>
          </a:p>
        </p:txBody>
      </p:sp>
      <p:sp>
        <p:nvSpPr>
          <p:cNvPr id="3" name="Label"/>
          <p:cNvSpPr>
            <a:spLocks noGrp="1"/>
          </p:cNvSpPr>
          <p:nvPr>
            <p:ph type="body" idx="13"/>
          </p:nvPr>
        </p:nvSpPr>
        <p:spPr>
          <a:xfrm>
            <a:off x="7924800" y="812800"/>
            <a:ext cx="3810000" cy="254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1200" b="0" i="0" cap="all">
                <a:solidFill>
                  <a:srgbClr val="56616B"/>
                </a:solidFill>
                <a:latin typeface="IBM Plex Mono Medium"/>
                <a:cs typeface="IBM Plex Mono Medium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924800" y="1168400"/>
            <a:ext cx="3454400" cy="2540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  <a:defRPr sz="2200" b="0" i="0">
                <a:solidFill>
                  <a:srgbClr val="14181B"/>
                </a:solidFill>
                <a:latin typeface="Sora SemiBold"/>
                <a:cs typeface="Sora SemiBold"/>
              </a:defRPr>
            </a:lvl1pPr>
          </a:lstStyle>
          <a:p>
            <a:r>
              <a:rPr lang="en-US"/>
              <a:t>Caption headline</a:t>
            </a:r>
          </a:p>
        </p:txBody>
      </p:sp>
      <p:sp>
        <p:nvSpPr>
          <p:cNvPr id="5" name="Caption"/>
          <p:cNvSpPr>
            <a:spLocks noGrp="1"/>
          </p:cNvSpPr>
          <p:nvPr>
            <p:ph type="body" idx="2"/>
          </p:nvPr>
        </p:nvSpPr>
        <p:spPr>
          <a:xfrm>
            <a:off x="7924800" y="3810000"/>
            <a:ext cx="3454400" cy="1905000"/>
          </a:xfr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  <a:defRPr sz="1600" b="0" i="0">
                <a:solidFill>
                  <a:srgbClr val="14181B"/>
                </a:solidFill>
                <a:latin typeface="IBM Plex Sans"/>
                <a:cs typeface="IBM Plex Sans"/>
              </a:defRPr>
            </a:lvl1pPr>
          </a:lstStyle>
          <a:p>
            <a:r>
              <a:rPr lang="en-US"/>
              <a:t>Short caption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0" r:id="rId2"/>
    <p:sldLayoutId id="2147483652" r:id="rId4"/>
    <p:sldLayoutId id="2147483654" r:id="rId6"/>
    <p:sldLayoutId id="2147483656" r:id="rId8"/>
    <p:sldLayoutId id="2147483657" r:id="rId9"/>
    <p:sldLayoutId id="2147483653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b="0" i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b="0" i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b="0" i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b="0" i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b="0" i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b="0" i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="0" i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="0" i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="0" i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="0" 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 b="0" i="0"/>
      </a:defPPr>
      <a:lvl1pPr marL="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b="0" 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Sales and marketing, run as one.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Orcava Consulting · [Presenter] · [Date]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 leaks at the handoff.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Section 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The problem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Most mid-size companies buy marketing and sales help separately.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handoff between them is where revenue leaks.</a:t>
            </a:r>
          </a:p>
          <a:p>
            <a:r>
              <a:t>Orcava puts one senior lead over both.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What changes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Sales and marketing on one plan.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Pipeline you can trace</a:t>
            </a:r>
          </a:p>
          <a:p>
            <a:r>
              <a:t>Lead generation, paid search, SEO, and paid social measured by qualified conversations, not traffic.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A bench, not a hire</a:t>
            </a:r>
          </a:p>
          <a:p>
            <a:r>
              <a:t>Specialists brought in for the gap you have now.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Result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[00]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[What the number means, with the client's permission and a date]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[Client quote, approved in writing]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[Name, title, company]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How it works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senior lead owns the plan.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An established network of contractors and service providers fills the gaps.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Book a discovery call with Nick Sattler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nicksattler1984@gmail.com  ·  702-531-4423  ·  orcavaconsulting.com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cava">
      <a:dk1>
        <a:srgbClr val="14181B"/>
      </a:dk1>
      <a:lt1>
        <a:srgbClr val="FBFCFB"/>
      </a:lt1>
      <a:dk2>
        <a:srgbClr val="56616B"/>
      </a:dk2>
      <a:lt2>
        <a:srgbClr val="EEF1EF"/>
      </a:lt2>
      <a:accent1>
        <a:srgbClr val="0F7A63"/>
      </a:accent1>
      <a:accent2>
        <a:srgbClr val="43C9A5"/>
      </a:accent2>
      <a:accent3>
        <a:srgbClr val="B7791F"/>
      </a:accent3>
      <a:accent4>
        <a:srgbClr val="B3261E"/>
      </a:accent4>
      <a:accent5>
        <a:srgbClr val="D5DBD8"/>
      </a:accent5>
      <a:accent6>
        <a:srgbClr val="56616B"/>
      </a:accent6>
      <a:hlink>
        <a:srgbClr val="0F7A63"/>
      </a:hlink>
      <a:folHlink>
        <a:srgbClr val="56616B"/>
      </a:folHlink>
    </a:clrScheme>
    <a:fontScheme name="Orcava">
      <a:majorFont>
        <a:latin typeface="Sora SemiBold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BM Plex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Orcava Consulting presentation template</dc:title>
  <dc:subject/>
  <dc:creator>Orcava Consulting</dc:creator>
  <cp:keywords/>
  <dc:description>Draft for review. Fonts: Sora and IBM Plex (SIL OFL). Install before editing.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